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3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575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6374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3611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853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93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413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438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283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5128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807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451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51D26-F2D8-E04D-875B-CB9F5EC9A0DA}" type="datetimeFigureOut">
              <a:rPr lang="it-IT" smtClean="0"/>
              <a:t>12/09/18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1FA34-A7B4-E64F-91D2-5F9FACEEB1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672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1-mLOy0Y24" TargetMode="External"/><Relationship Id="rId4" Type="http://schemas.openxmlformats.org/officeDocument/2006/relationships/hyperlink" Target="https://www.youtube.com/watch?v=lqjx0zC_wCk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ejVpTfMCXc8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Rj34o4hN4I" TargetMode="External"/><Relationship Id="rId4" Type="http://schemas.openxmlformats.org/officeDocument/2006/relationships/hyperlink" Target="https://www.youtube.com/watch?v=oxycTX5wU38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2kSrLAiXhp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it-IT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BIOTECNOLOGIA E ROBOTICA</a:t>
            </a:r>
            <a:endParaRPr lang="it-IT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85800" y="2274838"/>
            <a:ext cx="77724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 smtClean="0"/>
              <a:t>La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sz="2000" b="1" dirty="0" smtClean="0">
                <a:solidFill>
                  <a:srgbClr val="FF0000"/>
                </a:solidFill>
              </a:rPr>
              <a:t>biotecnologia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è l'applicazione tecnologica che si serve dei sistemi biologici, degli organismi viventi o di derivati di questi per produrre o modificare prodotti o processi per un fine specifico. </a:t>
            </a:r>
          </a:p>
          <a:p>
            <a:pPr algn="just"/>
            <a:endParaRPr lang="it-IT" dirty="0" smtClean="0"/>
          </a:p>
          <a:p>
            <a:pPr algn="just"/>
            <a:endParaRPr lang="it-IT" dirty="0"/>
          </a:p>
          <a:p>
            <a:pPr algn="just"/>
            <a:endParaRPr lang="it-IT" dirty="0" smtClean="0"/>
          </a:p>
          <a:p>
            <a:pPr algn="just"/>
            <a:endParaRPr lang="it-IT" dirty="0"/>
          </a:p>
          <a:p>
            <a:pPr algn="just"/>
            <a:endParaRPr lang="it-IT" dirty="0" smtClean="0"/>
          </a:p>
          <a:p>
            <a:pPr algn="just"/>
            <a:endParaRPr lang="it-IT" dirty="0"/>
          </a:p>
          <a:p>
            <a:pPr algn="just"/>
            <a:endParaRPr lang="it-IT" dirty="0" smtClean="0"/>
          </a:p>
        </p:txBody>
      </p:sp>
      <p:sp>
        <p:nvSpPr>
          <p:cNvPr id="5" name="Rettangolo 4"/>
          <p:cNvSpPr/>
          <p:nvPr/>
        </p:nvSpPr>
        <p:spPr>
          <a:xfrm>
            <a:off x="685800" y="3848275"/>
            <a:ext cx="77724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 smtClean="0"/>
              <a:t>La</a:t>
            </a:r>
            <a:r>
              <a:rPr lang="it-IT" sz="2000" b="1" dirty="0" smtClean="0">
                <a:solidFill>
                  <a:srgbClr val="FF0000"/>
                </a:solidFill>
              </a:rPr>
              <a:t> robotica </a:t>
            </a:r>
            <a:r>
              <a:rPr lang="it-IT" dirty="0" smtClean="0"/>
              <a:t>è la disciplina dell'ingegneria che studia e sviluppa metodi che permettono a un robot di eseguire dei compiti specifici riproducendo in modo automatico il lavoro umano. Anche se la robotica è una branca dell'ingegneria, più precisamente della meccatronica, in essa confluiscono anche approcci di molte discipline sia di natura umanistica, come linguistica, sia scientifica: biologia, fisiologia, psicologia, elettronica, fisica, informatica, matematica e meccanica.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860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BIOTECNOLOGIA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01313"/>
            <a:ext cx="9272142" cy="5376371"/>
          </a:xfrm>
        </p:spPr>
        <p:txBody>
          <a:bodyPr>
            <a:noAutofit/>
          </a:bodyPr>
          <a:lstStyle/>
          <a:p>
            <a:r>
              <a:rPr lang="it-IT" sz="2500" dirty="0" smtClean="0">
                <a:solidFill>
                  <a:schemeClr val="tx2">
                    <a:lumMod val="75000"/>
                  </a:schemeClr>
                </a:solidFill>
              </a:rPr>
              <a:t>OGM</a:t>
            </a:r>
            <a:r>
              <a:rPr lang="it-IT" sz="2000" dirty="0" smtClean="0">
                <a:solidFill>
                  <a:schemeClr val="tx2">
                    <a:lumMod val="75000"/>
                  </a:schemeClr>
                </a:solidFill>
              </a:rPr>
              <a:t> : </a:t>
            </a:r>
            <a:r>
              <a:rPr lang="it-IT" sz="2000" dirty="0" smtClean="0"/>
              <a:t>organismi geneticamente modificati per scopi differenti:</a:t>
            </a:r>
          </a:p>
          <a:p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      </a:t>
            </a:r>
            <a:r>
              <a:rPr lang="it-IT" sz="2000" b="1" dirty="0" smtClean="0">
                <a:solidFill>
                  <a:srgbClr val="FF0000"/>
                </a:solidFill>
              </a:rPr>
              <a:t> 1)  Alimentari </a:t>
            </a:r>
          </a:p>
          <a:p>
            <a:pPr marL="0" indent="0">
              <a:buNone/>
            </a:pPr>
            <a:endParaRPr lang="it-IT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2000" b="1" dirty="0">
                <a:solidFill>
                  <a:srgbClr val="FF0000"/>
                </a:solidFill>
              </a:rPr>
              <a:t> </a:t>
            </a:r>
            <a:r>
              <a:rPr lang="it-IT" sz="2000" b="1" dirty="0" smtClean="0">
                <a:solidFill>
                  <a:srgbClr val="FF0000"/>
                </a:solidFill>
              </a:rPr>
              <a:t>          </a:t>
            </a:r>
            <a:r>
              <a:rPr lang="it-IT" sz="2000" b="1" dirty="0" smtClean="0"/>
              <a:t>- </a:t>
            </a:r>
            <a:r>
              <a:rPr lang="it-IT" sz="2000" dirty="0" smtClean="0"/>
              <a:t>Grano italiano, </a:t>
            </a:r>
            <a:r>
              <a:rPr lang="it-IT" sz="2000" dirty="0" err="1" smtClean="0"/>
              <a:t>golden</a:t>
            </a:r>
            <a:r>
              <a:rPr lang="it-IT" sz="2000" dirty="0" err="1"/>
              <a:t>-</a:t>
            </a:r>
            <a:r>
              <a:rPr lang="it-IT" sz="2000" dirty="0" err="1" smtClean="0"/>
              <a:t>rice</a:t>
            </a:r>
            <a:r>
              <a:rPr lang="it-IT" sz="2000" dirty="0" smtClean="0"/>
              <a:t>, pomodoro, latte, birra, vino ecc...</a:t>
            </a:r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/>
              <a:t> </a:t>
            </a:r>
            <a:r>
              <a:rPr lang="it-IT" sz="2000" dirty="0" smtClean="0"/>
              <a:t> </a:t>
            </a:r>
            <a:r>
              <a:rPr lang="it-IT" sz="2000" b="1" dirty="0" smtClean="0">
                <a:solidFill>
                  <a:srgbClr val="FF0000"/>
                </a:solidFill>
              </a:rPr>
              <a:t>     2)  Medici</a:t>
            </a:r>
            <a:r>
              <a:rPr lang="it-IT" sz="2000" dirty="0" smtClean="0"/>
              <a:t> </a:t>
            </a:r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r>
              <a:rPr lang="it-IT" sz="2000" dirty="0"/>
              <a:t> </a:t>
            </a:r>
            <a:r>
              <a:rPr lang="it-IT" sz="2000" dirty="0" smtClean="0"/>
              <a:t>         - Produzione di farmaci come la penicillina e insulina, vaccini, </a:t>
            </a:r>
            <a:r>
              <a:rPr lang="it-IT" sz="2000" dirty="0" err="1" smtClean="0"/>
              <a:t>ecc</a:t>
            </a:r>
            <a:r>
              <a:rPr lang="mr-IN" sz="2000" dirty="0" smtClean="0"/>
              <a:t>…</a:t>
            </a:r>
            <a:endParaRPr lang="it-IT" sz="2000" dirty="0"/>
          </a:p>
          <a:p>
            <a:pPr marL="0" indent="0">
              <a:buNone/>
            </a:pPr>
            <a:endParaRPr lang="it-IT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2000" b="1" dirty="0" smtClean="0">
                <a:solidFill>
                  <a:srgbClr val="FF0000"/>
                </a:solidFill>
              </a:rPr>
              <a:t>       3)  Industriali/ Ambientali</a:t>
            </a:r>
          </a:p>
          <a:p>
            <a:pPr marL="0" indent="0">
              <a:buNone/>
            </a:pPr>
            <a:endParaRPr lang="it-IT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2000" dirty="0">
                <a:solidFill>
                  <a:srgbClr val="FF0000"/>
                </a:solidFill>
              </a:rPr>
              <a:t> </a:t>
            </a:r>
            <a:r>
              <a:rPr lang="it-IT" sz="2000" dirty="0" smtClean="0">
                <a:solidFill>
                  <a:srgbClr val="FF0000"/>
                </a:solidFill>
              </a:rPr>
              <a:t>      </a:t>
            </a:r>
            <a:r>
              <a:rPr lang="it-IT" sz="2000" dirty="0" smtClean="0"/>
              <a:t>-</a:t>
            </a:r>
            <a:r>
              <a:rPr lang="it-IT" sz="2000" dirty="0">
                <a:solidFill>
                  <a:srgbClr val="FF0000"/>
                </a:solidFill>
              </a:rPr>
              <a:t> </a:t>
            </a:r>
            <a:r>
              <a:rPr lang="it-IT" sz="2000" dirty="0" smtClean="0">
                <a:solidFill>
                  <a:srgbClr val="FF0000"/>
                </a:solidFill>
              </a:rPr>
              <a:t>  </a:t>
            </a:r>
            <a:r>
              <a:rPr lang="it-IT" sz="2000" dirty="0" smtClean="0">
                <a:solidFill>
                  <a:srgbClr val="000000"/>
                </a:solidFill>
              </a:rPr>
              <a:t>batteri per degradare idrocarburi, biomasse, fitodepurazione, sintesi di    </a:t>
            </a:r>
          </a:p>
          <a:p>
            <a:pPr marL="0" indent="0">
              <a:buNone/>
            </a:pPr>
            <a:r>
              <a:rPr lang="it-IT" sz="2000" dirty="0">
                <a:solidFill>
                  <a:srgbClr val="000000"/>
                </a:solidFill>
              </a:rPr>
              <a:t> </a:t>
            </a:r>
            <a:r>
              <a:rPr lang="it-IT" sz="2000" dirty="0" smtClean="0">
                <a:solidFill>
                  <a:srgbClr val="000000"/>
                </a:solidFill>
              </a:rPr>
              <a:t>          molecole più complesse tipiche di organismi eucarioti </a:t>
            </a:r>
            <a:r>
              <a:rPr lang="it-IT" sz="2000" dirty="0" err="1" smtClean="0">
                <a:solidFill>
                  <a:srgbClr val="000000"/>
                </a:solidFill>
              </a:rPr>
              <a:t>ecc</a:t>
            </a:r>
            <a:r>
              <a:rPr lang="mr-IN" sz="2000" dirty="0" smtClean="0">
                <a:solidFill>
                  <a:srgbClr val="000000"/>
                </a:solidFill>
              </a:rPr>
              <a:t>…</a:t>
            </a:r>
            <a:endParaRPr lang="it-IT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it-IT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endParaRPr lang="it-IT" sz="2000" dirty="0" smtClean="0"/>
          </a:p>
          <a:p>
            <a:pPr marL="0" indent="0">
              <a:buNone/>
            </a:pP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577746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53005" y="426010"/>
            <a:ext cx="8491813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it-IT" sz="2500" dirty="0" smtClean="0">
                <a:solidFill>
                  <a:schemeClr val="tx2"/>
                </a:solidFill>
              </a:rPr>
              <a:t>CLONAZIONE: </a:t>
            </a:r>
            <a:r>
              <a:rPr lang="it-IT" sz="2000" dirty="0" smtClean="0">
                <a:solidFill>
                  <a:srgbClr val="000000"/>
                </a:solidFill>
              </a:rPr>
              <a:t>pecora Dolly, Mammut, ecc.</a:t>
            </a:r>
          </a:p>
          <a:p>
            <a:endParaRPr lang="en-US" sz="2000" dirty="0" smtClean="0">
              <a:hlinkClick r:id="rId2"/>
            </a:endParaRPr>
          </a:p>
          <a:p>
            <a:endParaRPr lang="en-US" sz="2000" dirty="0" smtClean="0">
              <a:hlinkClick r:id="rId2"/>
            </a:endParaRPr>
          </a:p>
          <a:p>
            <a:endParaRPr lang="en-US" sz="2000" dirty="0">
              <a:hlinkClick r:id="rId2"/>
            </a:endParaRPr>
          </a:p>
          <a:p>
            <a:pPr algn="ctr"/>
            <a:r>
              <a:rPr lang="en-US" sz="2000" dirty="0" smtClean="0">
                <a:hlinkClick r:id="rId2"/>
              </a:rPr>
              <a:t>https://www.youtube.com/watch?v=ejVpTfMCXc8</a:t>
            </a:r>
            <a:endParaRPr lang="en-US" sz="2000" dirty="0" smtClean="0"/>
          </a:p>
          <a:p>
            <a:pPr algn="ctr"/>
            <a:endParaRPr lang="en-US" sz="2000" dirty="0" smtClean="0">
              <a:hlinkClick r:id="rId3"/>
            </a:endParaRPr>
          </a:p>
          <a:p>
            <a:pPr algn="ctr"/>
            <a:r>
              <a:rPr lang="en-US" sz="2000" dirty="0" smtClean="0">
                <a:hlinkClick r:id="rId3"/>
              </a:rPr>
              <a:t>https://www.youtube.com/watch?v=D1-mLOy0Y24</a:t>
            </a:r>
            <a:endParaRPr lang="en-US" sz="2000" dirty="0" smtClean="0"/>
          </a:p>
          <a:p>
            <a:pPr algn="ctr"/>
            <a:endParaRPr lang="en-US" sz="2000" dirty="0">
              <a:hlinkClick r:id="rId4"/>
            </a:endParaRPr>
          </a:p>
          <a:p>
            <a:pPr algn="ctr"/>
            <a:r>
              <a:rPr lang="en-US" sz="2000" smtClean="0">
                <a:hlinkClick r:id="rId4"/>
              </a:rPr>
              <a:t>https</a:t>
            </a:r>
            <a:r>
              <a:rPr lang="en-US" sz="2000" dirty="0" smtClean="0">
                <a:hlinkClick r:id="rId4"/>
              </a:rPr>
              <a:t>://www.youtube.com/watch?v=lqjx0zC_wCk</a:t>
            </a:r>
            <a:endParaRPr lang="en-US" sz="2000" dirty="0" smtClean="0"/>
          </a:p>
          <a:p>
            <a:pPr algn="ctr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654899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ROBOTICA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19616" y="1806181"/>
            <a:ext cx="79487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it-IT" sz="2000" b="1" dirty="0" smtClean="0">
                <a:solidFill>
                  <a:schemeClr val="tx2"/>
                </a:solidFill>
              </a:rPr>
              <a:t>Robotica industriale :  </a:t>
            </a:r>
            <a:r>
              <a:rPr lang="it-IT" sz="2000" dirty="0" smtClean="0"/>
              <a:t>si propone di dispensare l’uomo da lavori faticosi        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                                             e ripetitivi (</a:t>
            </a:r>
            <a:r>
              <a:rPr lang="it-IT" sz="2000" dirty="0" err="1" smtClean="0"/>
              <a:t>cobot</a:t>
            </a:r>
            <a:r>
              <a:rPr lang="it-IT" sz="2000" dirty="0" smtClean="0"/>
              <a:t>).</a:t>
            </a:r>
          </a:p>
          <a:p>
            <a:endParaRPr lang="it-IT" sz="2000" dirty="0"/>
          </a:p>
        </p:txBody>
      </p:sp>
      <p:sp>
        <p:nvSpPr>
          <p:cNvPr id="5" name="Rettangolo 4"/>
          <p:cNvSpPr/>
          <p:nvPr/>
        </p:nvSpPr>
        <p:spPr>
          <a:xfrm>
            <a:off x="619616" y="2433460"/>
            <a:ext cx="79944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pt-BR" sz="2000" b="1" dirty="0" err="1" smtClean="0">
                <a:solidFill>
                  <a:srgbClr val="1F497D"/>
                </a:solidFill>
              </a:rPr>
              <a:t>Robotica</a:t>
            </a:r>
            <a:r>
              <a:rPr lang="pt-BR" sz="2000" b="1" dirty="0" smtClean="0">
                <a:solidFill>
                  <a:srgbClr val="1F497D"/>
                </a:solidFill>
              </a:rPr>
              <a:t> </a:t>
            </a:r>
            <a:r>
              <a:rPr lang="pt-BR" sz="2000" b="1" dirty="0" err="1" smtClean="0">
                <a:solidFill>
                  <a:srgbClr val="1F497D"/>
                </a:solidFill>
              </a:rPr>
              <a:t>umanoide</a:t>
            </a:r>
            <a:r>
              <a:rPr lang="pt-BR" sz="2000" b="1" dirty="0" smtClean="0">
                <a:solidFill>
                  <a:srgbClr val="1F497D"/>
                </a:solidFill>
              </a:rPr>
              <a:t>:   </a:t>
            </a:r>
            <a:r>
              <a:rPr lang="pt-BR" sz="2000" dirty="0" err="1" smtClean="0">
                <a:solidFill>
                  <a:srgbClr val="000000"/>
                </a:solidFill>
              </a:rPr>
              <a:t>robot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 err="1" smtClean="0">
                <a:solidFill>
                  <a:srgbClr val="000000"/>
                </a:solidFill>
              </a:rPr>
              <a:t>con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 err="1" smtClean="0">
                <a:solidFill>
                  <a:srgbClr val="000000"/>
                </a:solidFill>
              </a:rPr>
              <a:t>sembianze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 err="1" smtClean="0">
                <a:solidFill>
                  <a:srgbClr val="000000"/>
                </a:solidFill>
              </a:rPr>
              <a:t>umane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 err="1" smtClean="0">
                <a:solidFill>
                  <a:srgbClr val="000000"/>
                </a:solidFill>
              </a:rPr>
              <a:t>dotati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 err="1" smtClean="0">
                <a:solidFill>
                  <a:srgbClr val="000000"/>
                </a:solidFill>
              </a:rPr>
              <a:t>di</a:t>
            </a:r>
            <a:r>
              <a:rPr lang="pt-BR" sz="2000" dirty="0" smtClean="0">
                <a:solidFill>
                  <a:srgbClr val="000000"/>
                </a:solidFill>
              </a:rPr>
              <a:t> </a:t>
            </a:r>
            <a:r>
              <a:rPr lang="pt-BR" sz="2000" dirty="0" err="1" smtClean="0">
                <a:solidFill>
                  <a:srgbClr val="000000"/>
                </a:solidFill>
              </a:rPr>
              <a:t>intelligenza</a:t>
            </a:r>
            <a:endParaRPr lang="pt-BR" sz="2000" dirty="0">
              <a:solidFill>
                <a:srgbClr val="000000"/>
              </a:solidFill>
            </a:endParaRPr>
          </a:p>
          <a:p>
            <a:r>
              <a:rPr lang="pt-BR" sz="2000" dirty="0" smtClean="0">
                <a:solidFill>
                  <a:srgbClr val="000000"/>
                </a:solidFill>
              </a:rPr>
              <a:t>                                              </a:t>
            </a:r>
            <a:r>
              <a:rPr lang="pt-BR" sz="2000" dirty="0" err="1" smtClean="0">
                <a:solidFill>
                  <a:srgbClr val="000000"/>
                </a:solidFill>
              </a:rPr>
              <a:t>artificiale</a:t>
            </a:r>
            <a:r>
              <a:rPr lang="pt-BR" sz="2000" dirty="0" smtClean="0">
                <a:solidFill>
                  <a:srgbClr val="000000"/>
                </a:solidFill>
              </a:rPr>
              <a:t> .</a:t>
            </a:r>
            <a:endParaRPr lang="it-IT" sz="2000" dirty="0">
              <a:solidFill>
                <a:srgbClr val="000000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619616" y="3156414"/>
            <a:ext cx="86100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sz="2000" b="1" dirty="0" smtClean="0">
                <a:solidFill>
                  <a:srgbClr val="1F497D"/>
                </a:solidFill>
              </a:rPr>
              <a:t> Robotica di servizio:   </a:t>
            </a:r>
            <a:r>
              <a:rPr lang="it-IT" sz="2000" dirty="0" smtClean="0">
                <a:solidFill>
                  <a:srgbClr val="000000"/>
                </a:solidFill>
              </a:rPr>
              <a:t>robot per anziani, robot domestici, robot maggiordomo.</a:t>
            </a:r>
            <a:endParaRPr lang="it-IT" sz="2000" dirty="0">
              <a:solidFill>
                <a:srgbClr val="000000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619615" y="3752166"/>
            <a:ext cx="85243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sz="2000" b="1" dirty="0" smtClean="0">
                <a:solidFill>
                  <a:srgbClr val="1F497D"/>
                </a:solidFill>
              </a:rPr>
              <a:t> Robotica e medicina: </a:t>
            </a:r>
            <a:r>
              <a:rPr lang="it-IT" sz="2000" dirty="0" smtClean="0">
                <a:solidFill>
                  <a:srgbClr val="000000"/>
                </a:solidFill>
              </a:rPr>
              <a:t>chirurgia robotica e  robot per la telepresenza,    </a:t>
            </a:r>
          </a:p>
          <a:p>
            <a:r>
              <a:rPr lang="it-IT" sz="2000" b="1" dirty="0" smtClean="0">
                <a:solidFill>
                  <a:srgbClr val="1F497D"/>
                </a:solidFill>
              </a:rPr>
              <a:t>                                             </a:t>
            </a:r>
            <a:r>
              <a:rPr lang="it-IT" sz="2000" dirty="0" smtClean="0">
                <a:solidFill>
                  <a:srgbClr val="000000"/>
                </a:solidFill>
              </a:rPr>
              <a:t> robot chirurgico </a:t>
            </a:r>
            <a:r>
              <a:rPr lang="it-IT" sz="2000" dirty="0" err="1" smtClean="0">
                <a:solidFill>
                  <a:srgbClr val="000000"/>
                </a:solidFill>
              </a:rPr>
              <a:t>ecc</a:t>
            </a:r>
            <a:r>
              <a:rPr lang="mr-IN" sz="2000" dirty="0" smtClean="0">
                <a:solidFill>
                  <a:srgbClr val="000000"/>
                </a:solidFill>
              </a:rPr>
              <a:t>…</a:t>
            </a:r>
            <a:endParaRPr lang="it-IT" sz="2000" dirty="0">
              <a:solidFill>
                <a:srgbClr val="000000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619616" y="4667187"/>
            <a:ext cx="41857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it-IT" sz="2000" b="1" dirty="0" smtClean="0">
                <a:solidFill>
                  <a:srgbClr val="1F497D"/>
                </a:solidFill>
              </a:rPr>
              <a:t>Robotica educativa: </a:t>
            </a:r>
            <a:r>
              <a:rPr lang="it-IT" sz="2000" dirty="0" err="1" smtClean="0">
                <a:solidFill>
                  <a:srgbClr val="000000"/>
                </a:solidFill>
              </a:rPr>
              <a:t>microrobotica</a:t>
            </a:r>
            <a:r>
              <a:rPr lang="it-IT" sz="2000" dirty="0" smtClean="0">
                <a:solidFill>
                  <a:srgbClr val="000000"/>
                </a:solidFill>
              </a:rPr>
              <a:t>.</a:t>
            </a:r>
            <a:endParaRPr lang="it-IT" sz="2000" dirty="0">
              <a:solidFill>
                <a:srgbClr val="000000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619616" y="5279167"/>
            <a:ext cx="46730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sz="2000" b="1" dirty="0" smtClean="0">
                <a:solidFill>
                  <a:srgbClr val="1F497D"/>
                </a:solidFill>
              </a:rPr>
              <a:t>Robotica per bambini: </a:t>
            </a:r>
            <a:r>
              <a:rPr lang="it-IT" sz="2000" dirty="0" smtClean="0">
                <a:solidFill>
                  <a:srgbClr val="000000"/>
                </a:solidFill>
              </a:rPr>
              <a:t>robot giocattolo.</a:t>
            </a:r>
            <a:endParaRPr lang="it-IT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820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57200" y="413926"/>
            <a:ext cx="80586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it-IT" sz="2000" b="1" dirty="0" smtClean="0">
                <a:solidFill>
                  <a:srgbClr val="1F497D"/>
                </a:solidFill>
              </a:rPr>
              <a:t>Robotica da intrattenimento: </a:t>
            </a:r>
            <a:r>
              <a:rPr lang="it-IT" sz="2000" dirty="0" err="1" smtClean="0">
                <a:solidFill>
                  <a:srgbClr val="000000"/>
                </a:solidFill>
              </a:rPr>
              <a:t>animatroni</a:t>
            </a:r>
            <a:r>
              <a:rPr lang="it-IT" sz="2000" dirty="0" smtClean="0">
                <a:solidFill>
                  <a:srgbClr val="000000"/>
                </a:solidFill>
              </a:rPr>
              <a:t> meccanici, animali </a:t>
            </a:r>
            <a:r>
              <a:rPr lang="it-IT" sz="2000" dirty="0" err="1" smtClean="0">
                <a:solidFill>
                  <a:srgbClr val="000000"/>
                </a:solidFill>
              </a:rPr>
              <a:t>robot,ecc</a:t>
            </a:r>
            <a:r>
              <a:rPr lang="mr-IN" sz="2000" dirty="0" smtClean="0">
                <a:solidFill>
                  <a:srgbClr val="000000"/>
                </a:solidFill>
              </a:rPr>
              <a:t>…</a:t>
            </a:r>
            <a:endParaRPr lang="it-IT" sz="2000" dirty="0" smtClean="0">
              <a:solidFill>
                <a:srgbClr val="000000"/>
              </a:solidFill>
            </a:endParaRPr>
          </a:p>
          <a:p>
            <a:r>
              <a:rPr lang="it-IT" sz="2000" dirty="0">
                <a:solidFill>
                  <a:srgbClr val="000000"/>
                </a:solidFill>
              </a:rPr>
              <a:t> </a:t>
            </a:r>
            <a:r>
              <a:rPr lang="it-IT" sz="2000" dirty="0" smtClean="0">
                <a:solidFill>
                  <a:srgbClr val="000000"/>
                </a:solidFill>
              </a:rPr>
              <a:t>                                                         </a:t>
            </a:r>
          </a:p>
        </p:txBody>
      </p:sp>
      <p:sp>
        <p:nvSpPr>
          <p:cNvPr id="5" name="Rettangolo 4"/>
          <p:cNvSpPr/>
          <p:nvPr/>
        </p:nvSpPr>
        <p:spPr>
          <a:xfrm>
            <a:off x="457199" y="892314"/>
            <a:ext cx="81868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it-IT" sz="2000" b="1" dirty="0" smtClean="0">
                <a:solidFill>
                  <a:srgbClr val="1F497D"/>
                </a:solidFill>
              </a:rPr>
              <a:t>Domotica: </a:t>
            </a:r>
            <a:r>
              <a:rPr lang="it-IT" sz="2000" dirty="0" smtClean="0"/>
              <a:t>quando la robotica rende la casa intelligente</a:t>
            </a:r>
            <a:r>
              <a:rPr lang="it-IT" sz="2000" dirty="0"/>
              <a:t>;</a:t>
            </a:r>
            <a:r>
              <a:rPr lang="it-IT" sz="2000" dirty="0" smtClean="0"/>
              <a:t> </a:t>
            </a:r>
            <a:r>
              <a:rPr lang="it-IT" sz="2000" dirty="0" smtClean="0">
                <a:solidFill>
                  <a:srgbClr val="000000"/>
                </a:solidFill>
              </a:rPr>
              <a:t>sicurezza ecc..</a:t>
            </a:r>
            <a:r>
              <a:rPr lang="it-IT" sz="2000" dirty="0" smtClean="0">
                <a:solidFill>
                  <a:srgbClr val="1F497D"/>
                </a:solidFill>
              </a:rPr>
              <a:t> </a:t>
            </a:r>
          </a:p>
        </p:txBody>
      </p:sp>
      <p:sp>
        <p:nvSpPr>
          <p:cNvPr id="6" name="Rettangolo 5"/>
          <p:cNvSpPr/>
          <p:nvPr/>
        </p:nvSpPr>
        <p:spPr>
          <a:xfrm>
            <a:off x="457200" y="1400145"/>
            <a:ext cx="51090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sz="2000" b="1" dirty="0" smtClean="0">
                <a:solidFill>
                  <a:srgbClr val="1F497D"/>
                </a:solidFill>
              </a:rPr>
              <a:t> Robotica militare: </a:t>
            </a:r>
            <a:r>
              <a:rPr lang="it-IT" sz="2000" dirty="0" smtClean="0"/>
              <a:t>esoscheletri militari </a:t>
            </a:r>
            <a:r>
              <a:rPr lang="it-IT" sz="2000" dirty="0" err="1" smtClean="0"/>
              <a:t>ecc</a:t>
            </a:r>
            <a:r>
              <a:rPr lang="mr-IN" sz="2000" dirty="0" smtClean="0"/>
              <a:t>…</a:t>
            </a:r>
            <a:endParaRPr lang="it-IT" sz="2000" dirty="0"/>
          </a:p>
        </p:txBody>
      </p:sp>
      <p:sp>
        <p:nvSpPr>
          <p:cNvPr id="7" name="Rettangolo 6"/>
          <p:cNvSpPr/>
          <p:nvPr/>
        </p:nvSpPr>
        <p:spPr>
          <a:xfrm>
            <a:off x="457198" y="1849757"/>
            <a:ext cx="61373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it-IT" sz="2000" b="1" dirty="0" smtClean="0">
                <a:solidFill>
                  <a:srgbClr val="1F497D"/>
                </a:solidFill>
              </a:rPr>
              <a:t>Robotica spaziale: </a:t>
            </a:r>
            <a:r>
              <a:rPr lang="it-IT" sz="2000" b="1" dirty="0">
                <a:solidFill>
                  <a:srgbClr val="1F497D"/>
                </a:solidFill>
              </a:rPr>
              <a:t> </a:t>
            </a:r>
            <a:r>
              <a:rPr lang="it-IT" sz="2000" dirty="0" err="1" smtClean="0">
                <a:solidFill>
                  <a:srgbClr val="000000"/>
                </a:solidFill>
              </a:rPr>
              <a:t>Robonaut</a:t>
            </a:r>
            <a:r>
              <a:rPr lang="it-IT" sz="2000" dirty="0" smtClean="0">
                <a:solidFill>
                  <a:srgbClr val="000000"/>
                </a:solidFill>
              </a:rPr>
              <a:t> (NASA)</a:t>
            </a:r>
            <a:endParaRPr lang="it-IT" sz="2000" dirty="0">
              <a:solidFill>
                <a:srgbClr val="000000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57200" y="2387562"/>
            <a:ext cx="52958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hr-HR" sz="2000" b="1" dirty="0" smtClean="0">
                <a:solidFill>
                  <a:srgbClr val="1F497D"/>
                </a:solidFill>
              </a:rPr>
              <a:t>Robotica marina: </a:t>
            </a:r>
            <a:r>
              <a:rPr lang="hr-HR" sz="2000" dirty="0" smtClean="0">
                <a:solidFill>
                  <a:srgbClr val="000000"/>
                </a:solidFill>
              </a:rPr>
              <a:t>robot subacqueo</a:t>
            </a:r>
            <a:endParaRPr lang="it-IT" sz="2000" b="1" dirty="0">
              <a:solidFill>
                <a:srgbClr val="000000"/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57200" y="3105835"/>
            <a:ext cx="66189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https://www.youtube.com/watch?v=2kSrLAiXhpc</a:t>
            </a:r>
            <a:endParaRPr lang="en-US" dirty="0" smtClean="0"/>
          </a:p>
          <a:p>
            <a:endParaRPr lang="it-IT" dirty="0"/>
          </a:p>
        </p:txBody>
      </p:sp>
      <p:sp>
        <p:nvSpPr>
          <p:cNvPr id="11" name="Rettangolo 10"/>
          <p:cNvSpPr/>
          <p:nvPr/>
        </p:nvSpPr>
        <p:spPr>
          <a:xfrm>
            <a:off x="457199" y="3595419"/>
            <a:ext cx="67646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https://www.youtube.com/watch?v=fRj34o4hN4I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hlinkClick r:id="rId4"/>
              </a:rPr>
              <a:t>https://www.youtube.com/watch?v=oxycTX5wU38</a:t>
            </a:r>
            <a:endParaRPr lang="en-US" dirty="0" smtClean="0"/>
          </a:p>
          <a:p>
            <a:endParaRPr lang="en-US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94660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396</Words>
  <Application>Microsoft Macintosh PowerPoint</Application>
  <PresentationFormat>Presentazione su schermo (4:3)</PresentationFormat>
  <Paragraphs>56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BIOTECNOLOGIA E ROBOTICA</vt:lpstr>
      <vt:lpstr>BIOTECNOLOGIA</vt:lpstr>
      <vt:lpstr>Presentazione di PowerPoint</vt:lpstr>
      <vt:lpstr>ROBOTICA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BIOTECNOLOGIA E ROBOTICA</dc:title>
  <dc:creator>vittorio</dc:creator>
  <cp:lastModifiedBy>vittorio</cp:lastModifiedBy>
  <cp:revision>15</cp:revision>
  <dcterms:created xsi:type="dcterms:W3CDTF">2018-09-12T10:46:08Z</dcterms:created>
  <dcterms:modified xsi:type="dcterms:W3CDTF">2018-09-12T12:51:31Z</dcterms:modified>
</cp:coreProperties>
</file>